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0" r:id="rId5"/>
    <p:sldMasterId id="2147483681" r:id="rId6"/>
    <p:sldMasterId id="2147483682" r:id="rId7"/>
  </p:sldMasterIdLst>
  <p:notesMasterIdLst>
    <p:notesMasterId r:id="rId8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</p:sldIdLst>
  <p:sldSz cy="5143500" cx="9144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Helvetica Neue"/>
      <p:regular r:id="rId27"/>
      <p:bold r:id="rId28"/>
      <p:italic r:id="rId29"/>
      <p:boldItalic r:id="rId30"/>
    </p:embeddedFont>
    <p:embeddedFont>
      <p:font typeface="Helvetica Neue Light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B0AD277-D521-4A83-AC73-D6234C39FAC0}">
  <a:tblStyle styleId="{7B0AD277-D521-4A83-AC73-D6234C39FAC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2.xml"/><Relationship Id="rId22" Type="http://schemas.openxmlformats.org/officeDocument/2006/relationships/slide" Target="slides/slide14.xml"/><Relationship Id="rId21" Type="http://schemas.openxmlformats.org/officeDocument/2006/relationships/slide" Target="slides/slide13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1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HelveticaNeue-bold.fntdata"/><Relationship Id="rId27" Type="http://schemas.openxmlformats.org/officeDocument/2006/relationships/font" Target="fonts/HelveticaNeue-regular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HelveticaNeue-italic.fntdata"/><Relationship Id="rId7" Type="http://schemas.openxmlformats.org/officeDocument/2006/relationships/slideMaster" Target="slideMasters/slideMaster3.xml"/><Relationship Id="rId8" Type="http://schemas.openxmlformats.org/officeDocument/2006/relationships/notesMaster" Target="notesMasters/notesMaster1.xml"/><Relationship Id="rId31" Type="http://schemas.openxmlformats.org/officeDocument/2006/relationships/font" Target="fonts/HelveticaNeueLight-regular.fntdata"/><Relationship Id="rId30" Type="http://schemas.openxmlformats.org/officeDocument/2006/relationships/font" Target="fonts/HelveticaNeue-boldItalic.fntdata"/><Relationship Id="rId11" Type="http://schemas.openxmlformats.org/officeDocument/2006/relationships/slide" Target="slides/slide3.xml"/><Relationship Id="rId33" Type="http://schemas.openxmlformats.org/officeDocument/2006/relationships/font" Target="fonts/HelveticaNeueLight-italic.fntdata"/><Relationship Id="rId10" Type="http://schemas.openxmlformats.org/officeDocument/2006/relationships/slide" Target="slides/slide2.xml"/><Relationship Id="rId32" Type="http://schemas.openxmlformats.org/officeDocument/2006/relationships/font" Target="fonts/HelveticaNeueLight-bold.fntdata"/><Relationship Id="rId13" Type="http://schemas.openxmlformats.org/officeDocument/2006/relationships/slide" Target="slides/slide5.xml"/><Relationship Id="rId12" Type="http://schemas.openxmlformats.org/officeDocument/2006/relationships/slide" Target="slides/slide4.xml"/><Relationship Id="rId34" Type="http://schemas.openxmlformats.org/officeDocument/2006/relationships/font" Target="fonts/HelveticaNeueLight-boldItalic.fntdata"/><Relationship Id="rId15" Type="http://schemas.openxmlformats.org/officeDocument/2006/relationships/slide" Target="slides/slide7.xml"/><Relationship Id="rId14" Type="http://schemas.openxmlformats.org/officeDocument/2006/relationships/slide" Target="slides/slide6.xml"/><Relationship Id="rId17" Type="http://schemas.openxmlformats.org/officeDocument/2006/relationships/slide" Target="slides/slide9.xml"/><Relationship Id="rId16" Type="http://schemas.openxmlformats.org/officeDocument/2006/relationships/slide" Target="slides/slide8.xml"/><Relationship Id="rId19" Type="http://schemas.openxmlformats.org/officeDocument/2006/relationships/slide" Target="slides/slide11.xml"/><Relationship Id="rId18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5f8228b5c_2_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55f8228b5c_2_6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590b89361c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590b89361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590b89361c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590b89361c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6fc616c11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6fc616c11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558c81c4a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558c81c4a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55f8228b5c_2_14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55f8228b5c_2_14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5f8228b5c_0_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5f8228b5c_0_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11992da17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11992da17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000"/>
              </a:spcAft>
              <a:buNone/>
            </a:pPr>
            <a:r>
              <a:t/>
            </a:r>
            <a:endParaRPr sz="12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56ec7da5df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56ec7da5df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Dashboard: </a:t>
            </a:r>
            <a:r>
              <a:rPr lang="en" sz="1200">
                <a:solidFill>
                  <a:schemeClr val="dk1"/>
                </a:solidFill>
              </a:rPr>
              <a:t> Go over what is the dashboard, and where everything is on the dashboard. 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New Button: </a:t>
            </a:r>
            <a:r>
              <a:rPr lang="en" sz="1200">
                <a:solidFill>
                  <a:schemeClr val="dk1"/>
                </a:solidFill>
              </a:rPr>
              <a:t>Go over the new button and how you make a repository and then show the other places where you can make the repository. </a:t>
            </a:r>
            <a:endParaRPr sz="12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6ec7da5df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6ec7da5df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90b89361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90b89361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590b89361c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590b89361c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90b89361c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90b89361c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6fc616c11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56fc616c11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ht_Titled_Content">
  <p:cSld name="Wht_Titled_Content">
    <p:bg>
      <p:bgPr>
        <a:solidFill>
          <a:schemeClr val="lt1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oogle Shape;7;p2"/>
          <p:cNvGrpSpPr/>
          <p:nvPr/>
        </p:nvGrpSpPr>
        <p:grpSpPr>
          <a:xfrm>
            <a:off x="163933" y="88007"/>
            <a:ext cx="8820349" cy="4971329"/>
            <a:chOff x="0" y="-1"/>
            <a:chExt cx="23520930" cy="13256877"/>
          </a:xfrm>
        </p:grpSpPr>
        <p:sp>
          <p:nvSpPr>
            <p:cNvPr id="8" name="Google Shape;8;p2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1700"/>
                <a:buFont typeface="Arial"/>
                <a:buNone/>
              </a:pPr>
              <a:r>
                <a:rPr i="1" lang="en" sz="8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9" name="Google Shape;9;p2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1700"/>
                <a:buFont typeface="Arial"/>
                <a:buNone/>
              </a:pPr>
              <a:r>
                <a:rPr i="1" lang="en" sz="8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10" name="Google Shape;10;p2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1" name="Google Shape;11;p2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2" name="Google Shape;12;p2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3" name="Google Shape;13;p2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15" name="Google Shape;15;p2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16" name="Google Shape;16;p2"/>
          <p:cNvSpPr txBox="1"/>
          <p:nvPr>
            <p:ph type="title"/>
          </p:nvPr>
        </p:nvSpPr>
        <p:spPr>
          <a:xfrm>
            <a:off x="423561" y="273844"/>
            <a:ext cx="6389400" cy="443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Helvetica Neue"/>
              <a:buNone/>
              <a:defRPr b="1" i="0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cxnSp>
        <p:nvCxnSpPr>
          <p:cNvPr id="17" name="Google Shape;17;p2"/>
          <p:cNvCxnSpPr/>
          <p:nvPr/>
        </p:nvCxnSpPr>
        <p:spPr>
          <a:xfrm>
            <a:off x="508181" y="694960"/>
            <a:ext cx="7954200" cy="0"/>
          </a:xfrm>
          <a:prstGeom prst="straightConnector1">
            <a:avLst/>
          </a:prstGeom>
          <a:noFill/>
          <a:ln cap="flat" cmpd="sng" w="381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" name="Google Shape;18;p2"/>
          <p:cNvSpPr txBox="1"/>
          <p:nvPr>
            <p:ph idx="1" type="body"/>
          </p:nvPr>
        </p:nvSpPr>
        <p:spPr>
          <a:xfrm>
            <a:off x="407564" y="997033"/>
            <a:ext cx="8331300" cy="29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indent="-4000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"/>
              <a:buChar char="•"/>
              <a:defRPr b="0" i="0" sz="27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8575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Char char="•"/>
              <a:defRPr b="0" i="0" sz="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7305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ial"/>
              <a:buChar char="•"/>
              <a:defRPr b="0" i="0" sz="7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9" name="Google Shape;19;p2"/>
          <p:cNvSpPr/>
          <p:nvPr/>
        </p:nvSpPr>
        <p:spPr>
          <a:xfrm>
            <a:off x="8027026" y="2181"/>
            <a:ext cx="711900" cy="7119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Helvetica Neue"/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20" name="Google Shape;20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92609" y="166182"/>
            <a:ext cx="380657" cy="383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2"/>
          <p:cNvSpPr txBox="1"/>
          <p:nvPr>
            <p:ph type="title"/>
          </p:nvPr>
        </p:nvSpPr>
        <p:spPr>
          <a:xfrm>
            <a:off x="490250" y="450150"/>
            <a:ext cx="6367838" cy="4090838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3"/>
          <p:cNvSpPr txBox="1"/>
          <p:nvPr>
            <p:ph type="title"/>
          </p:nvPr>
        </p:nvSpPr>
        <p:spPr>
          <a:xfrm>
            <a:off x="265500" y="1233175"/>
            <a:ext cx="4045162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1" name="Google Shape;71;p13"/>
          <p:cNvSpPr txBox="1"/>
          <p:nvPr>
            <p:ph idx="1" type="subTitle"/>
          </p:nvPr>
        </p:nvSpPr>
        <p:spPr>
          <a:xfrm>
            <a:off x="265500" y="2803075"/>
            <a:ext cx="4045162" cy="1235138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2" name="Google Shape;72;p13"/>
          <p:cNvSpPr txBox="1"/>
          <p:nvPr>
            <p:ph idx="2" type="body"/>
          </p:nvPr>
        </p:nvSpPr>
        <p:spPr>
          <a:xfrm>
            <a:off x="4939500" y="724075"/>
            <a:ext cx="3837038" cy="3695063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3" name="Google Shape;73;p13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4230575"/>
            <a:ext cx="5998838" cy="605138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76" name="Google Shape;76;p14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/>
          <p:nvPr>
            <p:ph hasCustomPrompt="1" type="title"/>
          </p:nvPr>
        </p:nvSpPr>
        <p:spPr>
          <a:xfrm>
            <a:off x="311700" y="1106125"/>
            <a:ext cx="8520638" cy="1963463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79" name="Google Shape;79;p15"/>
          <p:cNvSpPr txBox="1"/>
          <p:nvPr>
            <p:ph idx="1" type="body"/>
          </p:nvPr>
        </p:nvSpPr>
        <p:spPr>
          <a:xfrm>
            <a:off x="311700" y="3152225"/>
            <a:ext cx="8520638" cy="1300838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0" name="Google Shape;80;p15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>
  <p:cSld name="TITLE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666750" y="862013"/>
            <a:ext cx="7810538" cy="1743075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666750" y="2652713"/>
            <a:ext cx="7810538" cy="59535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6" name="Google Shape;86;p17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633413" y="133350"/>
            <a:ext cx="7877138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633413" y="1181100"/>
            <a:ext cx="7877138" cy="34861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746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1">
  <p:cSld name="TITLE_AND_BODY_1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9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0"/>
          <p:cNvSpPr/>
          <p:nvPr>
            <p:ph idx="2" type="pic"/>
          </p:nvPr>
        </p:nvSpPr>
        <p:spPr>
          <a:xfrm>
            <a:off x="5910263" y="2643188"/>
            <a:ext cx="2776500" cy="2081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5" name="Google Shape;95;p20"/>
          <p:cNvSpPr/>
          <p:nvPr>
            <p:ph idx="3" type="pic"/>
          </p:nvPr>
        </p:nvSpPr>
        <p:spPr>
          <a:xfrm>
            <a:off x="5910263" y="423863"/>
            <a:ext cx="2776500" cy="20812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6" name="Google Shape;96;p20"/>
          <p:cNvSpPr/>
          <p:nvPr>
            <p:ph idx="4" type="pic"/>
          </p:nvPr>
        </p:nvSpPr>
        <p:spPr>
          <a:xfrm>
            <a:off x="452438" y="423863"/>
            <a:ext cx="5314950" cy="4300538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97" name="Google Shape;97;p20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1"/>
          <p:cNvSpPr txBox="1"/>
          <p:nvPr>
            <p:ph type="title"/>
          </p:nvPr>
        </p:nvSpPr>
        <p:spPr>
          <a:xfrm>
            <a:off x="633413" y="133350"/>
            <a:ext cx="7877138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0" name="Google Shape;100;p21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Wht_Section">
  <p:cSld name="Wht_Section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628650" y="1984749"/>
            <a:ext cx="7886700" cy="8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/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Helvetica Neue"/>
              <a:buNone/>
              <a:defRPr b="1" i="0" sz="5600" u="none" cap="none" strike="noStrik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grpSp>
        <p:nvGrpSpPr>
          <p:cNvPr id="23" name="Google Shape;23;p3"/>
          <p:cNvGrpSpPr/>
          <p:nvPr/>
        </p:nvGrpSpPr>
        <p:grpSpPr>
          <a:xfrm>
            <a:off x="163933" y="88007"/>
            <a:ext cx="8820349" cy="4971329"/>
            <a:chOff x="0" y="-1"/>
            <a:chExt cx="23520930" cy="13256877"/>
          </a:xfrm>
        </p:grpSpPr>
        <p:sp>
          <p:nvSpPr>
            <p:cNvPr id="24" name="Google Shape;24;p3"/>
            <p:cNvSpPr txBox="1"/>
            <p:nvPr/>
          </p:nvSpPr>
          <p:spPr>
            <a:xfrm>
              <a:off x="452070" y="-1"/>
              <a:ext cx="98307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1700"/>
                <a:buFont typeface="Arial"/>
                <a:buNone/>
              </a:pPr>
              <a:r>
                <a:rPr i="1" lang="en" sz="8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Confidential &amp; Proprietary Information of Trilogy Education Services, Inc.</a:t>
              </a:r>
              <a:endPara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25" name="Google Shape;25;p3"/>
            <p:cNvSpPr txBox="1"/>
            <p:nvPr/>
          </p:nvSpPr>
          <p:spPr>
            <a:xfrm>
              <a:off x="18397667" y="12834176"/>
              <a:ext cx="4573800" cy="422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38100" lIns="38100" spcFirstLastPara="1" rIns="38100" wrap="square" tIns="381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2E91A3"/>
                </a:buClr>
                <a:buSzPts val="1700"/>
                <a:buFont typeface="Arial"/>
                <a:buNone/>
              </a:pPr>
              <a:r>
                <a:rPr i="1" lang="en" sz="800">
                  <a:solidFill>
                    <a:srgbClr val="2E91A3"/>
                  </a:solidFill>
                  <a:latin typeface="Helvetica Neue"/>
                  <a:ea typeface="Helvetica Neue"/>
                  <a:cs typeface="Helvetica Neue"/>
                  <a:sym typeface="Helvetica Neue"/>
                </a:rPr>
                <a:t>© Trilogy Education Services, Inc.</a:t>
              </a:r>
              <a:endParaRPr sz="7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cxnSp>
          <p:nvCxnSpPr>
            <p:cNvPr id="26" name="Google Shape;26;p3"/>
            <p:cNvCxnSpPr/>
            <p:nvPr/>
          </p:nvCxnSpPr>
          <p:spPr>
            <a:xfrm rot="10800000">
              <a:off x="23514756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27" name="Google Shape;27;p3"/>
            <p:cNvCxnSpPr/>
            <p:nvPr/>
          </p:nvCxnSpPr>
          <p:spPr>
            <a:xfrm rot="10800000">
              <a:off x="1269" y="199378"/>
              <a:ext cx="0" cy="1284780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28" name="Google Shape;28;p3"/>
            <p:cNvCxnSpPr/>
            <p:nvPr/>
          </p:nvCxnSpPr>
          <p:spPr>
            <a:xfrm>
              <a:off x="0" y="13034475"/>
              <a:ext cx="18236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29" name="Google Shape;29;p3"/>
            <p:cNvCxnSpPr/>
            <p:nvPr/>
          </p:nvCxnSpPr>
          <p:spPr>
            <a:xfrm>
              <a:off x="10353630" y="211280"/>
              <a:ext cx="131673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30" name="Google Shape;30;p3"/>
            <p:cNvCxnSpPr/>
            <p:nvPr/>
          </p:nvCxnSpPr>
          <p:spPr>
            <a:xfrm>
              <a:off x="14498" y="211280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  <p:cxnSp>
          <p:nvCxnSpPr>
            <p:cNvPr id="31" name="Google Shape;31;p3"/>
            <p:cNvCxnSpPr/>
            <p:nvPr/>
          </p:nvCxnSpPr>
          <p:spPr>
            <a:xfrm>
              <a:off x="23106964" y="13034475"/>
              <a:ext cx="398700" cy="0"/>
            </a:xfrm>
            <a:prstGeom prst="straightConnector1">
              <a:avLst/>
            </a:prstGeom>
            <a:noFill/>
            <a:ln cap="flat" cmpd="sng" w="25400">
              <a:solidFill>
                <a:srgbClr val="2E91A3"/>
              </a:solidFill>
              <a:prstDash val="solid"/>
              <a:miter lim="400000"/>
              <a:headEnd len="sm" w="sm" type="none"/>
              <a:tailEnd len="sm" w="sm" type="none"/>
            </a:ln>
          </p:spPr>
        </p:cxnSp>
      </p:grpSp>
      <p:sp>
        <p:nvSpPr>
          <p:cNvPr id="32" name="Google Shape;32;p3"/>
          <p:cNvSpPr/>
          <p:nvPr/>
        </p:nvSpPr>
        <p:spPr>
          <a:xfrm>
            <a:off x="8027026" y="2181"/>
            <a:ext cx="711900" cy="711900"/>
          </a:xfrm>
          <a:prstGeom prst="rect">
            <a:avLst/>
          </a:prstGeom>
          <a:solidFill>
            <a:srgbClr val="F3F6F8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300"/>
              <a:buFont typeface="Helvetica Neue"/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3" name="Google Shape;3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92609" y="166182"/>
            <a:ext cx="380657" cy="3838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2"/>
          <p:cNvSpPr txBox="1"/>
          <p:nvPr>
            <p:ph idx="1" type="body"/>
          </p:nvPr>
        </p:nvSpPr>
        <p:spPr>
          <a:xfrm>
            <a:off x="633413" y="666750"/>
            <a:ext cx="7877138" cy="38100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746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3" name="Google Shape;103;p22"/>
          <p:cNvSpPr txBox="1"/>
          <p:nvPr>
            <p:ph idx="12" type="sldNum"/>
          </p:nvPr>
        </p:nvSpPr>
        <p:spPr>
          <a:xfrm>
            <a:off x="4484637" y="4905375"/>
            <a:ext cx="169988" cy="172913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00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tx">
  <p:cSld name="TITLE_AND_BOD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4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Subtitle" type="title">
  <p:cSld name="TITLE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5"/>
          <p:cNvSpPr txBox="1"/>
          <p:nvPr>
            <p:ph type="title"/>
          </p:nvPr>
        </p:nvSpPr>
        <p:spPr>
          <a:xfrm>
            <a:off x="666750" y="8620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2" name="Google Shape;112;p25"/>
          <p:cNvSpPr txBox="1"/>
          <p:nvPr>
            <p:ph idx="1" type="body"/>
          </p:nvPr>
        </p:nvSpPr>
        <p:spPr>
          <a:xfrm>
            <a:off x="666750" y="2652713"/>
            <a:ext cx="78105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3" name="Google Shape;113;p2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Horizontal">
  <p:cSld name="Photo - Horizontal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6"/>
          <p:cNvSpPr/>
          <p:nvPr>
            <p:ph idx="2" type="pic"/>
          </p:nvPr>
        </p:nvSpPr>
        <p:spPr>
          <a:xfrm>
            <a:off x="1172238" y="252413"/>
            <a:ext cx="6801000" cy="3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6" name="Google Shape;116;p26"/>
          <p:cNvSpPr txBox="1"/>
          <p:nvPr>
            <p:ph type="title"/>
          </p:nvPr>
        </p:nvSpPr>
        <p:spPr>
          <a:xfrm>
            <a:off x="238125" y="3567113"/>
            <a:ext cx="86679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7" name="Google Shape;117;p26"/>
          <p:cNvSpPr txBox="1"/>
          <p:nvPr>
            <p:ph idx="1" type="body"/>
          </p:nvPr>
        </p:nvSpPr>
        <p:spPr>
          <a:xfrm>
            <a:off x="238125" y="4291013"/>
            <a:ext cx="8667900" cy="5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18" name="Google Shape;118;p26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Center">
  <p:cSld name="Title - Center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7"/>
          <p:cNvSpPr txBox="1"/>
          <p:nvPr>
            <p:ph type="title"/>
          </p:nvPr>
        </p:nvSpPr>
        <p:spPr>
          <a:xfrm>
            <a:off x="666750" y="1700213"/>
            <a:ext cx="7810500" cy="17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1" name="Google Shape;121;p27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Vertical">
  <p:cSld name="Photo - Vertical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8"/>
          <p:cNvSpPr/>
          <p:nvPr>
            <p:ph idx="2" type="pic"/>
          </p:nvPr>
        </p:nvSpPr>
        <p:spPr>
          <a:xfrm>
            <a:off x="4937242" y="357188"/>
            <a:ext cx="35718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4" name="Google Shape;124;p28"/>
          <p:cNvSpPr txBox="1"/>
          <p:nvPr>
            <p:ph type="title"/>
          </p:nvPr>
        </p:nvSpPr>
        <p:spPr>
          <a:xfrm>
            <a:off x="619125" y="357188"/>
            <a:ext cx="38337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Helvetica Neue"/>
              <a:buNone/>
              <a:defRPr b="0" i="0" sz="3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5" name="Google Shape;125;p28"/>
          <p:cNvSpPr txBox="1"/>
          <p:nvPr>
            <p:ph idx="1" type="body"/>
          </p:nvPr>
        </p:nvSpPr>
        <p:spPr>
          <a:xfrm>
            <a:off x="619125" y="2447925"/>
            <a:ext cx="3833700" cy="21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228600" lvl="1" marL="9144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228600" lvl="2" marL="13716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228600" lvl="3" marL="18288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228600" lvl="4" marL="22860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Helvetica Neue"/>
              <a:buNone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6" name="Google Shape;126;p28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- Top">
  <p:cSld name="Title - Top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9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29" name="Google Shape;129;p29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ullets">
  <p:cSld name="Title &amp; Bullets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30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2" name="Google Shape;132;p30"/>
          <p:cNvSpPr txBox="1"/>
          <p:nvPr>
            <p:ph idx="1" type="body"/>
          </p:nvPr>
        </p:nvSpPr>
        <p:spPr>
          <a:xfrm>
            <a:off x="633413" y="1181100"/>
            <a:ext cx="78771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746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3" name="Google Shape;133;p30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, Bullets &amp; Photo">
  <p:cSld name="Title, Bullets &amp; Photo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31"/>
          <p:cNvSpPr/>
          <p:nvPr>
            <p:ph idx="2" type="pic"/>
          </p:nvPr>
        </p:nvSpPr>
        <p:spPr>
          <a:xfrm>
            <a:off x="4938713" y="1181100"/>
            <a:ext cx="35718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6" name="Google Shape;136;p31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7" name="Google Shape;137;p31"/>
          <p:cNvSpPr txBox="1"/>
          <p:nvPr>
            <p:ph idx="1" type="body"/>
          </p:nvPr>
        </p:nvSpPr>
        <p:spPr>
          <a:xfrm>
            <a:off x="633413" y="1181100"/>
            <a:ext cx="38337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42900" lvl="0" marL="4572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42900" lvl="1" marL="9144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17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Char char="•"/>
              <a:defRPr b="0" i="0" sz="14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8" name="Google Shape;138;p31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ullets">
  <p:cSld name="Bullets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2"/>
          <p:cNvSpPr txBox="1"/>
          <p:nvPr>
            <p:ph idx="1" type="body"/>
          </p:nvPr>
        </p:nvSpPr>
        <p:spPr>
          <a:xfrm>
            <a:off x="633413" y="666750"/>
            <a:ext cx="7877100" cy="381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7465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7465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7465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7465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7465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Helvetica Neue"/>
              <a:buChar char="•"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1" name="Google Shape;141;p32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36" name="Google Shape;36;p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 - 3 Up">
  <p:cSld name="Photo - 3 Up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3"/>
          <p:cNvSpPr/>
          <p:nvPr>
            <p:ph idx="2" type="pic"/>
          </p:nvPr>
        </p:nvSpPr>
        <p:spPr>
          <a:xfrm>
            <a:off x="5910263" y="2643188"/>
            <a:ext cx="27765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4" name="Google Shape;144;p33"/>
          <p:cNvSpPr/>
          <p:nvPr>
            <p:ph idx="3" type="pic"/>
          </p:nvPr>
        </p:nvSpPr>
        <p:spPr>
          <a:xfrm>
            <a:off x="5910263" y="423863"/>
            <a:ext cx="2776500" cy="208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5" name="Google Shape;145;p33"/>
          <p:cNvSpPr/>
          <p:nvPr>
            <p:ph idx="4" type="pic"/>
          </p:nvPr>
        </p:nvSpPr>
        <p:spPr>
          <a:xfrm>
            <a:off x="452438" y="423863"/>
            <a:ext cx="5315100" cy="43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6" name="Google Shape;146;p3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Quote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 txBox="1"/>
          <p:nvPr>
            <p:ph idx="1" type="body"/>
          </p:nvPr>
        </p:nvSpPr>
        <p:spPr>
          <a:xfrm>
            <a:off x="895350" y="3357563"/>
            <a:ext cx="7358100" cy="2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Helvetica Neue"/>
              <a:buNone/>
              <a:defRPr b="0" i="1" sz="1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9" name="Google Shape;149;p34"/>
          <p:cNvSpPr txBox="1"/>
          <p:nvPr>
            <p:ph idx="2" type="body"/>
          </p:nvPr>
        </p:nvSpPr>
        <p:spPr>
          <a:xfrm>
            <a:off x="895350" y="2278856"/>
            <a:ext cx="7358100" cy="309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228600" lvl="0" marL="45720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0" name="Google Shape;150;p34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hoto">
  <p:cSld name="Photo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/>
          <a:lstStyle>
            <a:lvl1pPr lvl="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53" name="Google Shape;153;p35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ctrTitle"/>
          </p:nvPr>
        </p:nvSpPr>
        <p:spPr>
          <a:xfrm>
            <a:off x="311708" y="744575"/>
            <a:ext cx="8520638" cy="2052563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4" name="Google Shape;44;p6"/>
          <p:cNvSpPr txBox="1"/>
          <p:nvPr>
            <p:ph idx="1" type="subTitle"/>
          </p:nvPr>
        </p:nvSpPr>
        <p:spPr>
          <a:xfrm>
            <a:off x="311700" y="2834125"/>
            <a:ext cx="8520638" cy="792563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2150850"/>
            <a:ext cx="8520638" cy="841838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311700" y="445025"/>
            <a:ext cx="8520638" cy="572738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" type="body"/>
          </p:nvPr>
        </p:nvSpPr>
        <p:spPr>
          <a:xfrm>
            <a:off x="311700" y="1152475"/>
            <a:ext cx="8520638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311700" y="445025"/>
            <a:ext cx="8520638" cy="572738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" type="body"/>
          </p:nvPr>
        </p:nvSpPr>
        <p:spPr>
          <a:xfrm>
            <a:off x="311700" y="1152475"/>
            <a:ext cx="3999938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6" name="Google Shape;56;p9"/>
          <p:cNvSpPr txBox="1"/>
          <p:nvPr>
            <p:ph idx="2" type="body"/>
          </p:nvPr>
        </p:nvSpPr>
        <p:spPr>
          <a:xfrm>
            <a:off x="4832400" y="1152475"/>
            <a:ext cx="3999938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311700" y="445025"/>
            <a:ext cx="8520638" cy="572738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/>
          <p:nvPr>
            <p:ph type="title"/>
          </p:nvPr>
        </p:nvSpPr>
        <p:spPr>
          <a:xfrm>
            <a:off x="311700" y="555600"/>
            <a:ext cx="2808000" cy="755663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3" name="Google Shape;63;p11"/>
          <p:cNvSpPr txBox="1"/>
          <p:nvPr>
            <p:ph idx="1" type="body"/>
          </p:nvPr>
        </p:nvSpPr>
        <p:spPr>
          <a:xfrm>
            <a:off x="311700" y="1389600"/>
            <a:ext cx="2808000" cy="3179363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4" name="Google Shape;64;p11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3.xml"/><Relationship Id="rId13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4.xml"/><Relationship Id="rId2" Type="http://schemas.openxmlformats.org/officeDocument/2006/relationships/slideLayout" Target="../slideLayouts/slideLayout5.xml"/><Relationship Id="rId3" Type="http://schemas.openxmlformats.org/officeDocument/2006/relationships/slideLayout" Target="../slideLayouts/slideLayout6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8.xml"/><Relationship Id="rId14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0.xml"/><Relationship Id="rId1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8.xml"/><Relationship Id="rId6" Type="http://schemas.openxmlformats.org/officeDocument/2006/relationships/slideLayout" Target="../slideLayouts/slideLayout9.xml"/><Relationship Id="rId18" Type="http://schemas.openxmlformats.org/officeDocument/2006/relationships/theme" Target="../theme/theme3.xml"/><Relationship Id="rId7" Type="http://schemas.openxmlformats.org/officeDocument/2006/relationships/slideLayout" Target="../slideLayouts/slideLayout10.xml"/><Relationship Id="rId8" Type="http://schemas.openxmlformats.org/officeDocument/2006/relationships/slideLayout" Target="../slideLayouts/slideLayout11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0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32.xml"/><Relationship Id="rId1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4.xml"/><Relationship Id="rId9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45025"/>
            <a:ext cx="8520638" cy="572738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152475"/>
            <a:ext cx="8520638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1" name="Google Shape;41;p5"/>
          <p:cNvSpPr txBox="1"/>
          <p:nvPr>
            <p:ph idx="12" type="sldNum"/>
          </p:nvPr>
        </p:nvSpPr>
        <p:spPr>
          <a:xfrm>
            <a:off x="8472458" y="4663217"/>
            <a:ext cx="548663" cy="393638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5" r:id="rId15"/>
    <p:sldLayoutId id="2147483666" r:id="rId16"/>
    <p:sldLayoutId id="2147483667" r:id="rId17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3"/>
          <p:cNvSpPr txBox="1"/>
          <p:nvPr>
            <p:ph type="title"/>
          </p:nvPr>
        </p:nvSpPr>
        <p:spPr>
          <a:xfrm>
            <a:off x="633413" y="133350"/>
            <a:ext cx="7877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200"/>
              <a:buFont typeface="Helvetica Neue"/>
              <a:buNone/>
              <a:defRPr b="0" i="0" sz="42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6" name="Google Shape;106;p23"/>
          <p:cNvSpPr txBox="1"/>
          <p:nvPr>
            <p:ph idx="1" type="body"/>
          </p:nvPr>
        </p:nvSpPr>
        <p:spPr>
          <a:xfrm>
            <a:off x="633413" y="1181100"/>
            <a:ext cx="7877100" cy="348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34275" spcFirstLastPara="1" rIns="34275" wrap="square" tIns="34275"/>
          <a:lstStyle>
            <a:lvl1pPr indent="-381000" lvl="0" marL="457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2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Helvetica Neue"/>
              <a:buChar char="•"/>
              <a:def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07" name="Google Shape;107;p23"/>
          <p:cNvSpPr txBox="1"/>
          <p:nvPr>
            <p:ph idx="12" type="sldNum"/>
          </p:nvPr>
        </p:nvSpPr>
        <p:spPr>
          <a:xfrm>
            <a:off x="4484637" y="4905375"/>
            <a:ext cx="170100" cy="1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19050" lIns="19050" spcFirstLastPara="1" rIns="19050" wrap="square" tIns="1905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Helvetica Neue Light"/>
              <a:buNone/>
              <a:defRPr b="0" i="0" sz="900" u="none" cap="none" strike="noStrike">
                <a:solidFill>
                  <a:srgbClr val="000000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5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g"/><Relationship Id="rId4" Type="http://schemas.openxmlformats.org/officeDocument/2006/relationships/image" Target="../media/image5.png"/><Relationship Id="rId5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61A3392.jpg" id="158" name="Google Shape;158;p36"/>
          <p:cNvPicPr preferRelativeResize="0"/>
          <p:nvPr/>
        </p:nvPicPr>
        <p:blipFill rotWithShape="1">
          <a:blip r:embed="rId3">
            <a:alphaModFix/>
          </a:blip>
          <a:srcRect b="0" l="20324" r="37643" t="68471"/>
          <a:stretch/>
        </p:blipFill>
        <p:spPr>
          <a:xfrm>
            <a:off x="4571750" y="0"/>
            <a:ext cx="457085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36"/>
          <p:cNvSpPr/>
          <p:nvPr/>
        </p:nvSpPr>
        <p:spPr>
          <a:xfrm>
            <a:off x="162836" y="167563"/>
            <a:ext cx="8818313" cy="4808362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0" name="Google Shape;160;p36"/>
          <p:cNvSpPr/>
          <p:nvPr/>
        </p:nvSpPr>
        <p:spPr>
          <a:xfrm>
            <a:off x="4571750" y="0"/>
            <a:ext cx="4570810" cy="5143501"/>
          </a:xfrm>
          <a:prstGeom prst="rect">
            <a:avLst/>
          </a:prstGeom>
          <a:solidFill>
            <a:srgbClr val="35BCE1">
              <a:alpha val="20000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1" name="Google Shape;161;p36"/>
          <p:cNvSpPr txBox="1"/>
          <p:nvPr/>
        </p:nvSpPr>
        <p:spPr>
          <a:xfrm>
            <a:off x="522150" y="435900"/>
            <a:ext cx="3518100" cy="17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rPr b="1" lang="en" sz="2600">
                <a:latin typeface="Helvetica Neue"/>
                <a:ea typeface="Helvetica Neue"/>
                <a:cs typeface="Helvetica Neue"/>
                <a:sym typeface="Helvetica Neue"/>
              </a:rPr>
              <a:t>Tackling the Technical Interview Series: Talking Tech </a:t>
            </a:r>
            <a:endParaRPr b="1" sz="26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t/>
            </a:r>
            <a:endParaRPr sz="5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162" name="Google Shape;162;p36"/>
          <p:cNvPicPr preferRelativeResize="0"/>
          <p:nvPr/>
        </p:nvPicPr>
        <p:blipFill rotWithShape="1">
          <a:blip r:embed="rId4">
            <a:alphaModFix amt="20000"/>
          </a:blip>
          <a:srcRect b="0" l="0" r="0" t="0"/>
          <a:stretch/>
        </p:blipFill>
        <p:spPr>
          <a:xfrm rot="2700000">
            <a:off x="6608621" y="-605418"/>
            <a:ext cx="4014391" cy="2306863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3" name="Google Shape;163;p36"/>
          <p:cNvGrpSpPr/>
          <p:nvPr/>
        </p:nvGrpSpPr>
        <p:grpSpPr>
          <a:xfrm>
            <a:off x="4040259" y="2180689"/>
            <a:ext cx="1485113" cy="1485117"/>
            <a:chOff x="-14515575" y="-4498387"/>
            <a:chExt cx="3960300" cy="3960313"/>
          </a:xfrm>
        </p:grpSpPr>
        <p:sp>
          <p:nvSpPr>
            <p:cNvPr id="164" name="Google Shape;164;p36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65" name="Google Shape;165;p36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6" name="Google Shape;166;p36"/>
          <p:cNvSpPr txBox="1"/>
          <p:nvPr/>
        </p:nvSpPr>
        <p:spPr>
          <a:xfrm>
            <a:off x="453475" y="2976025"/>
            <a:ext cx="3433800" cy="17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600"/>
              <a:buFont typeface="Helvetica Neue"/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Please mark your attendance with an X on the sheet so that you can get credit for this workshop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cxnSp>
        <p:nvCxnSpPr>
          <p:cNvPr id="167" name="Google Shape;167;p36"/>
          <p:cNvCxnSpPr/>
          <p:nvPr/>
        </p:nvCxnSpPr>
        <p:spPr>
          <a:xfrm flipH="1" rot="10800000">
            <a:off x="453475" y="1984325"/>
            <a:ext cx="3857700" cy="9000"/>
          </a:xfrm>
          <a:prstGeom prst="straightConnector1">
            <a:avLst/>
          </a:prstGeom>
          <a:noFill/>
          <a:ln cap="flat" cmpd="sng" w="76200">
            <a:solidFill>
              <a:srgbClr val="38BCDB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5"/>
          <p:cNvSpPr/>
          <p:nvPr/>
        </p:nvSpPr>
        <p:spPr>
          <a:xfrm>
            <a:off x="39870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-342900" lvl="0" marL="9144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Use the S.T.A.R  method in answering questions.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FF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S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ituation: a problem or situation you faced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FF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ask: the task that you had to accomplish to solve the problem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FF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A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ction: what action did you take to solve the problem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1" marL="13716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○"/>
            </a:pPr>
            <a:r>
              <a:rPr lang="en" sz="1800">
                <a:solidFill>
                  <a:srgbClr val="FF0000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R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esult: what was the result? Good or bad and what could you have done differently?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914400" rtl="0" algn="l">
              <a:lnSpc>
                <a:spcPct val="115000"/>
              </a:lnSpc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Use the </a:t>
            </a:r>
            <a:r>
              <a:rPr b="1"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Preparation Grid</a:t>
            </a:r>
            <a:r>
              <a:rPr lang="en" sz="1800">
                <a:solidFill>
                  <a:schemeClr val="dk1"/>
                </a:solidFill>
                <a:highlight>
                  <a:schemeClr val="lt1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 to help guide your answers. </a:t>
            </a:r>
            <a:endParaRPr sz="1800">
              <a:solidFill>
                <a:schemeClr val="dk1"/>
              </a:solidFill>
              <a:highlight>
                <a:schemeClr val="lt1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62" name="Google Shape;262;p45"/>
          <p:cNvGrpSpPr/>
          <p:nvPr/>
        </p:nvGrpSpPr>
        <p:grpSpPr>
          <a:xfrm>
            <a:off x="7986504" y="318902"/>
            <a:ext cx="758793" cy="758796"/>
            <a:chOff x="-14515575" y="-4498387"/>
            <a:chExt cx="3960300" cy="3960313"/>
          </a:xfrm>
        </p:grpSpPr>
        <p:sp>
          <p:nvSpPr>
            <p:cNvPr id="263" name="Google Shape;263;p45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64" name="Google Shape;264;p4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5" name="Google Shape;265;p45"/>
          <p:cNvSpPr txBox="1"/>
          <p:nvPr/>
        </p:nvSpPr>
        <p:spPr>
          <a:xfrm>
            <a:off x="682550" y="455100"/>
            <a:ext cx="7394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Use the S.T.A.R </a:t>
            </a: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Method</a:t>
            </a: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6"/>
          <p:cNvSpPr/>
          <p:nvPr/>
        </p:nvSpPr>
        <p:spPr>
          <a:xfrm>
            <a:off x="29875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71" name="Google Shape;271;p46"/>
          <p:cNvGrpSpPr/>
          <p:nvPr/>
        </p:nvGrpSpPr>
        <p:grpSpPr>
          <a:xfrm>
            <a:off x="7886554" y="318902"/>
            <a:ext cx="758793" cy="758796"/>
            <a:chOff x="-14515575" y="-4498387"/>
            <a:chExt cx="3960300" cy="3960313"/>
          </a:xfrm>
        </p:grpSpPr>
        <p:sp>
          <p:nvSpPr>
            <p:cNvPr id="272" name="Google Shape;272;p46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73" name="Google Shape;273;p4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4" name="Google Shape;274;p46"/>
          <p:cNvSpPr txBox="1"/>
          <p:nvPr/>
        </p:nvSpPr>
        <p:spPr>
          <a:xfrm>
            <a:off x="682550" y="596550"/>
            <a:ext cx="7394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Career Services Activity 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5" name="Google Shape;275;p46"/>
          <p:cNvSpPr txBox="1"/>
          <p:nvPr/>
        </p:nvSpPr>
        <p:spPr>
          <a:xfrm>
            <a:off x="669250" y="1228825"/>
            <a:ext cx="7605600" cy="32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Helvetica Neue"/>
                <a:ea typeface="Helvetica Neue"/>
                <a:cs typeface="Helvetica Neue"/>
                <a:sym typeface="Helvetica Neue"/>
              </a:rPr>
              <a:t>Answer the following Questions: 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Tell me about a project where you had to overcome a conflict.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 sz="18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Tell me about a situation during a recent project when you had to adapt and manage change.</a:t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AutoNum type="arabicPeriod"/>
            </a:pPr>
            <a:r>
              <a:rPr lang="en" sz="18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Tell me about a project where you realized you were off track and had to course correct. </a:t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7"/>
          <p:cNvSpPr/>
          <p:nvPr/>
        </p:nvSpPr>
        <p:spPr>
          <a:xfrm>
            <a:off x="29875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81" name="Google Shape;281;p47"/>
          <p:cNvGrpSpPr/>
          <p:nvPr/>
        </p:nvGrpSpPr>
        <p:grpSpPr>
          <a:xfrm>
            <a:off x="7886554" y="318902"/>
            <a:ext cx="758793" cy="758796"/>
            <a:chOff x="-14515575" y="-4498387"/>
            <a:chExt cx="3960300" cy="3960313"/>
          </a:xfrm>
        </p:grpSpPr>
        <p:sp>
          <p:nvSpPr>
            <p:cNvPr id="282" name="Google Shape;282;p47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83" name="Google Shape;283;p4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4" name="Google Shape;284;p47"/>
          <p:cNvSpPr txBox="1"/>
          <p:nvPr/>
        </p:nvSpPr>
        <p:spPr>
          <a:xfrm>
            <a:off x="682550" y="596550"/>
            <a:ext cx="7394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5" name="Google Shape;285;p47"/>
          <p:cNvSpPr txBox="1"/>
          <p:nvPr/>
        </p:nvSpPr>
        <p:spPr>
          <a:xfrm>
            <a:off x="669250" y="1228825"/>
            <a:ext cx="7605600" cy="32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 sz="18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What are the three steps you need to take in a whiteboarding interview? </a:t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 sz="18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When explaining your code to a technical recruiter what is the method that you should use? </a:t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lang="en" sz="1800">
                <a:highlight>
                  <a:srgbClr val="FFFFFF"/>
                </a:highlight>
                <a:latin typeface="Helvetica Neue"/>
                <a:ea typeface="Helvetica Neue"/>
                <a:cs typeface="Helvetica Neue"/>
                <a:sym typeface="Helvetica Neue"/>
              </a:rPr>
              <a:t>If you are unsure of how to answer the technical interviewing question given to you, what step should you rely on? </a:t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highlight>
                <a:srgbClr val="FFFFFF"/>
              </a:highlight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47"/>
          <p:cNvSpPr txBox="1"/>
          <p:nvPr/>
        </p:nvSpPr>
        <p:spPr>
          <a:xfrm>
            <a:off x="682550" y="596550"/>
            <a:ext cx="7394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Pop Quiz! 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48"/>
          <p:cNvSpPr/>
          <p:nvPr/>
        </p:nvSpPr>
        <p:spPr>
          <a:xfrm>
            <a:off x="39870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92" name="Google Shape;292;p48"/>
          <p:cNvGrpSpPr/>
          <p:nvPr/>
        </p:nvGrpSpPr>
        <p:grpSpPr>
          <a:xfrm>
            <a:off x="7986504" y="318902"/>
            <a:ext cx="758793" cy="758796"/>
            <a:chOff x="-14515575" y="-4498387"/>
            <a:chExt cx="3960300" cy="3960313"/>
          </a:xfrm>
        </p:grpSpPr>
        <p:sp>
          <p:nvSpPr>
            <p:cNvPr id="293" name="Google Shape;293;p48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94" name="Google Shape;294;p4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95" name="Google Shape;295;p48"/>
          <p:cNvSpPr txBox="1"/>
          <p:nvPr/>
        </p:nvSpPr>
        <p:spPr>
          <a:xfrm>
            <a:off x="734450" y="558750"/>
            <a:ext cx="7093500" cy="37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rgbClr val="76A5AF"/>
                </a:solidFill>
              </a:rPr>
              <a:t>Q&amp;A </a:t>
            </a:r>
            <a:endParaRPr b="1" sz="3600">
              <a:solidFill>
                <a:srgbClr val="76A5A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epositphotos_122731578_original.jpg" id="300" name="Google Shape;300;p49"/>
          <p:cNvPicPr preferRelativeResize="0"/>
          <p:nvPr/>
        </p:nvPicPr>
        <p:blipFill rotWithShape="1">
          <a:blip r:embed="rId3">
            <a:alphaModFix/>
          </a:blip>
          <a:srcRect b="3164" l="0" r="139" t="12674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9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35BCE1">
              <a:alpha val="20000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Image" id="302" name="Google Shape;302;p49"/>
          <p:cNvPicPr preferRelativeResize="0"/>
          <p:nvPr/>
        </p:nvPicPr>
        <p:blipFill rotWithShape="1">
          <a:blip r:embed="rId4">
            <a:alphaModFix amt="20000"/>
          </a:blip>
          <a:srcRect b="0" l="0" r="0" t="0"/>
          <a:stretch/>
        </p:blipFill>
        <p:spPr>
          <a:xfrm rot="2700000">
            <a:off x="6608621" y="-605418"/>
            <a:ext cx="4014391" cy="2306863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49"/>
          <p:cNvSpPr/>
          <p:nvPr/>
        </p:nvSpPr>
        <p:spPr>
          <a:xfrm>
            <a:off x="162836" y="167563"/>
            <a:ext cx="8818313" cy="4808362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4" name="Google Shape;304;p49"/>
          <p:cNvSpPr txBox="1"/>
          <p:nvPr/>
        </p:nvSpPr>
        <p:spPr>
          <a:xfrm>
            <a:off x="1966205" y="3367409"/>
            <a:ext cx="5211563" cy="381038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None/>
            </a:pPr>
            <a:r>
              <a:t/>
            </a:r>
            <a:endParaRPr sz="500"/>
          </a:p>
        </p:txBody>
      </p:sp>
      <p:grpSp>
        <p:nvGrpSpPr>
          <p:cNvPr id="305" name="Google Shape;305;p49"/>
          <p:cNvGrpSpPr/>
          <p:nvPr/>
        </p:nvGrpSpPr>
        <p:grpSpPr>
          <a:xfrm>
            <a:off x="3504420" y="1504172"/>
            <a:ext cx="2135146" cy="2135153"/>
            <a:chOff x="-14515575" y="-4498387"/>
            <a:chExt cx="3960300" cy="3960313"/>
          </a:xfrm>
        </p:grpSpPr>
        <p:sp>
          <p:nvSpPr>
            <p:cNvPr id="306" name="Google Shape;306;p49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307" name="Google Shape;307;p49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7"/>
          <p:cNvSpPr/>
          <p:nvPr/>
        </p:nvSpPr>
        <p:spPr>
          <a:xfrm>
            <a:off x="39870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73" name="Google Shape;173;p37"/>
          <p:cNvGrpSpPr/>
          <p:nvPr/>
        </p:nvGrpSpPr>
        <p:grpSpPr>
          <a:xfrm>
            <a:off x="7986504" y="310602"/>
            <a:ext cx="758793" cy="758796"/>
            <a:chOff x="-14515575" y="-4498387"/>
            <a:chExt cx="3960300" cy="3960313"/>
          </a:xfrm>
        </p:grpSpPr>
        <p:sp>
          <p:nvSpPr>
            <p:cNvPr id="174" name="Google Shape;174;p37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75" name="Google Shape;175;p3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6" name="Google Shape;176;p37"/>
          <p:cNvSpPr txBox="1"/>
          <p:nvPr/>
        </p:nvSpPr>
        <p:spPr>
          <a:xfrm>
            <a:off x="479375" y="167550"/>
            <a:ext cx="5460300" cy="1044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Purpose &amp; </a:t>
            </a:r>
            <a:r>
              <a:rPr b="1" lang="en" sz="2400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Objectives</a:t>
            </a:r>
            <a:endParaRPr b="1" sz="24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7" name="Google Shape;177;p37"/>
          <p:cNvSpPr txBox="1"/>
          <p:nvPr/>
        </p:nvSpPr>
        <p:spPr>
          <a:xfrm>
            <a:off x="674825" y="1392550"/>
            <a:ext cx="7547400" cy="11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8" name="Google Shape;178;p37"/>
          <p:cNvSpPr txBox="1"/>
          <p:nvPr/>
        </p:nvSpPr>
        <p:spPr>
          <a:xfrm>
            <a:off x="584775" y="2571750"/>
            <a:ext cx="54603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Google Shape;179;p37"/>
          <p:cNvSpPr txBox="1"/>
          <p:nvPr/>
        </p:nvSpPr>
        <p:spPr>
          <a:xfrm>
            <a:off x="906675" y="1392550"/>
            <a:ext cx="5944500" cy="117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" sz="2400">
                <a:latin typeface="Helvetica Neue"/>
                <a:ea typeface="Helvetica Neue"/>
                <a:cs typeface="Helvetica Neue"/>
                <a:sym typeface="Helvetica Neue"/>
              </a:rPr>
              <a:t>Utilize whiteboarding strategies to tackle a technical interview question. 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Helvetica Neue"/>
              <a:buChar char="●"/>
            </a:pPr>
            <a:r>
              <a:rPr lang="en" sz="2400">
                <a:latin typeface="Helvetica Neue"/>
                <a:ea typeface="Helvetica Neue"/>
                <a:cs typeface="Helvetica Neue"/>
                <a:sym typeface="Helvetica Neue"/>
              </a:rPr>
              <a:t>Understand how to walk through your code in a technical interview with a technical recruiter.</a:t>
            </a:r>
            <a:endParaRPr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8"/>
          <p:cNvSpPr/>
          <p:nvPr/>
        </p:nvSpPr>
        <p:spPr>
          <a:xfrm>
            <a:off x="39870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85" name="Google Shape;185;p38"/>
          <p:cNvGrpSpPr/>
          <p:nvPr/>
        </p:nvGrpSpPr>
        <p:grpSpPr>
          <a:xfrm>
            <a:off x="7986504" y="318902"/>
            <a:ext cx="758793" cy="758796"/>
            <a:chOff x="-14515575" y="-4498387"/>
            <a:chExt cx="3960300" cy="3960313"/>
          </a:xfrm>
        </p:grpSpPr>
        <p:sp>
          <p:nvSpPr>
            <p:cNvPr id="186" name="Google Shape;186;p38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87" name="Google Shape;187;p38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8" name="Google Shape;188;p38"/>
          <p:cNvSpPr txBox="1"/>
          <p:nvPr/>
        </p:nvSpPr>
        <p:spPr>
          <a:xfrm>
            <a:off x="461575" y="89950"/>
            <a:ext cx="74409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latin typeface="Helvetica Neue"/>
                <a:ea typeface="Helvetica Neue"/>
                <a:cs typeface="Helvetica Neue"/>
                <a:sym typeface="Helvetica Neue"/>
              </a:rPr>
              <a:t>Psuedo Coding   </a:t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89" name="Google Shape;189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800" y="1265021"/>
            <a:ext cx="4016449" cy="3015475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190" name="Google Shape;190;p38"/>
          <p:cNvSpPr txBox="1"/>
          <p:nvPr/>
        </p:nvSpPr>
        <p:spPr>
          <a:xfrm>
            <a:off x="5048900" y="1118525"/>
            <a:ext cx="3235800" cy="3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Write out your thought process. This is a good time to brainstorm how you want to build the program.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Do not start coding yet. 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Use Keywords like </a:t>
            </a:r>
            <a:r>
              <a:rPr i="1" lang="en">
                <a:latin typeface="Helvetica Neue"/>
                <a:ea typeface="Helvetica Neue"/>
                <a:cs typeface="Helvetica Neue"/>
                <a:sym typeface="Helvetica Neue"/>
              </a:rPr>
              <a:t>For, While, Array, List. </a:t>
            </a:r>
            <a:endParaRPr i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Don’t be too specific, Don’t be too general.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Helvetica Neue"/>
              <a:buChar char="●"/>
            </a:pP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Make sure that you’ve listed and talked through all possibilities and 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scenarios</a:t>
            </a:r>
            <a:r>
              <a:rPr lang="en">
                <a:latin typeface="Helvetica Neue"/>
                <a:ea typeface="Helvetica Neue"/>
                <a:cs typeface="Helvetica Neue"/>
                <a:sym typeface="Helvetica Neue"/>
              </a:rPr>
              <a:t>. </a:t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9"/>
          <p:cNvSpPr/>
          <p:nvPr/>
        </p:nvSpPr>
        <p:spPr>
          <a:xfrm>
            <a:off x="39870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96" name="Google Shape;196;p39"/>
          <p:cNvGrpSpPr/>
          <p:nvPr/>
        </p:nvGrpSpPr>
        <p:grpSpPr>
          <a:xfrm>
            <a:off x="7986504" y="318902"/>
            <a:ext cx="758793" cy="758796"/>
            <a:chOff x="-14515575" y="-4498387"/>
            <a:chExt cx="3960300" cy="3960313"/>
          </a:xfrm>
        </p:grpSpPr>
        <p:sp>
          <p:nvSpPr>
            <p:cNvPr id="197" name="Google Shape;197;p39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198" name="Google Shape;198;p3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9" name="Google Shape;199;p39"/>
          <p:cNvSpPr txBox="1"/>
          <p:nvPr/>
        </p:nvSpPr>
        <p:spPr>
          <a:xfrm>
            <a:off x="461575" y="101600"/>
            <a:ext cx="7440900" cy="477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34275" spcFirstLastPara="1" rIns="34275" wrap="square" tIns="342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3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00" name="Google Shape;200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6975" y="644625"/>
            <a:ext cx="5483976" cy="4102676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201" name="Google Shape;201;p39"/>
          <p:cNvSpPr txBox="1"/>
          <p:nvPr/>
        </p:nvSpPr>
        <p:spPr>
          <a:xfrm>
            <a:off x="6142400" y="691813"/>
            <a:ext cx="2076300" cy="400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/>
              <a:t>Coding &amp; Optimization</a:t>
            </a:r>
            <a:endParaRPr b="1" sz="2400"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What your whiteboard should look like? 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Psuedo Code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Code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Optimization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Test Cases 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0"/>
          <p:cNvSpPr/>
          <p:nvPr/>
        </p:nvSpPr>
        <p:spPr>
          <a:xfrm>
            <a:off x="39870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07" name="Google Shape;207;p40"/>
          <p:cNvGrpSpPr/>
          <p:nvPr/>
        </p:nvGrpSpPr>
        <p:grpSpPr>
          <a:xfrm>
            <a:off x="7986504" y="318902"/>
            <a:ext cx="758793" cy="758796"/>
            <a:chOff x="-14515575" y="-4498387"/>
            <a:chExt cx="3960300" cy="3960313"/>
          </a:xfrm>
        </p:grpSpPr>
        <p:sp>
          <p:nvSpPr>
            <p:cNvPr id="208" name="Google Shape;208;p40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09" name="Google Shape;209;p4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0" name="Google Shape;210;p40"/>
          <p:cNvSpPr txBox="1"/>
          <p:nvPr/>
        </p:nvSpPr>
        <p:spPr>
          <a:xfrm>
            <a:off x="874800" y="2153250"/>
            <a:ext cx="7394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Talking About Code 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41"/>
          <p:cNvSpPr/>
          <p:nvPr/>
        </p:nvSpPr>
        <p:spPr>
          <a:xfrm>
            <a:off x="39870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16" name="Google Shape;216;p41"/>
          <p:cNvGrpSpPr/>
          <p:nvPr/>
        </p:nvGrpSpPr>
        <p:grpSpPr>
          <a:xfrm>
            <a:off x="7986504" y="318902"/>
            <a:ext cx="758793" cy="758796"/>
            <a:chOff x="-14515575" y="-4498387"/>
            <a:chExt cx="3960300" cy="3960313"/>
          </a:xfrm>
        </p:grpSpPr>
        <p:sp>
          <p:nvSpPr>
            <p:cNvPr id="217" name="Google Shape;217;p41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18" name="Google Shape;218;p4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9" name="Google Shape;219;p41"/>
          <p:cNvSpPr txBox="1"/>
          <p:nvPr/>
        </p:nvSpPr>
        <p:spPr>
          <a:xfrm>
            <a:off x="756600" y="1304000"/>
            <a:ext cx="7630800" cy="32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One part of preparing for the technical interview is understanding how to talk about 2 - 3 technical projects that you understand the ins and outs of fully. You want to select projects that match as closely as possible to the following criteria: 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project has </a:t>
            </a:r>
            <a:r>
              <a:rPr b="1" lang="en" sz="1800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challenging components</a:t>
            </a: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 You were able to grow from building this project and add to your skillset. 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 </a:t>
            </a:r>
            <a:r>
              <a:rPr b="1" lang="en" sz="1800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played a huge role </a:t>
            </a: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building this project. 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●"/>
            </a:pP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 </a:t>
            </a:r>
            <a:r>
              <a:rPr b="1" lang="en" sz="1800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can talk in technical depth</a:t>
            </a:r>
            <a:r>
              <a:rPr lang="en" sz="18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about this project. </a:t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1" sz="18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2"/>
          <p:cNvSpPr/>
          <p:nvPr/>
        </p:nvSpPr>
        <p:spPr>
          <a:xfrm>
            <a:off x="39870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25" name="Google Shape;225;p42"/>
          <p:cNvGrpSpPr/>
          <p:nvPr/>
        </p:nvGrpSpPr>
        <p:grpSpPr>
          <a:xfrm>
            <a:off x="7986504" y="318902"/>
            <a:ext cx="758793" cy="758796"/>
            <a:chOff x="-14515575" y="-4498387"/>
            <a:chExt cx="3960300" cy="3960313"/>
          </a:xfrm>
        </p:grpSpPr>
        <p:sp>
          <p:nvSpPr>
            <p:cNvPr id="226" name="Google Shape;226;p42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27" name="Google Shape;227;p4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graphicFrame>
        <p:nvGraphicFramePr>
          <p:cNvPr id="228" name="Google Shape;228;p42"/>
          <p:cNvGraphicFramePr/>
          <p:nvPr/>
        </p:nvGraphicFramePr>
        <p:xfrm>
          <a:off x="626700" y="69841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{7B0AD277-D521-4A83-AC73-D6234C39FAC0}</a:tableStyleId>
              </a:tblPr>
              <a:tblGrid>
                <a:gridCol w="1534250"/>
                <a:gridCol w="1266350"/>
                <a:gridCol w="1266350"/>
                <a:gridCol w="1566700"/>
              </a:tblGrid>
              <a:tr h="100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Common Questions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1 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2 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Roboto"/>
                          <a:ea typeface="Roboto"/>
                          <a:cs typeface="Roboto"/>
                          <a:sym typeface="Roboto"/>
                        </a:rPr>
                        <a:t>Project 3 </a:t>
                      </a:r>
                      <a:endParaRPr b="1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>
                    <a:solidFill>
                      <a:srgbClr val="B6D7A8"/>
                    </a:solidFill>
                  </a:tcPr>
                </a:tc>
              </a:tr>
              <a:tr h="2821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What did you Enjoy?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445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List challenges that you faced.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7748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What were some mistakes or failures you made / encountered?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610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Did you engage in leadership opportunities?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445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How did you overcome conflict?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  <a:tr h="445225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latin typeface="Roboto"/>
                          <a:ea typeface="Roboto"/>
                          <a:cs typeface="Roboto"/>
                          <a:sym typeface="Roboto"/>
                        </a:rPr>
                        <a:t>What would you do differently </a:t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2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  <p:sp>
        <p:nvSpPr>
          <p:cNvPr id="229" name="Google Shape;229;p42"/>
          <p:cNvSpPr txBox="1"/>
          <p:nvPr/>
        </p:nvSpPr>
        <p:spPr>
          <a:xfrm>
            <a:off x="6396850" y="1274400"/>
            <a:ext cx="2215800" cy="31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Use the</a:t>
            </a:r>
            <a:r>
              <a:rPr b="1" lang="en" sz="1800"/>
              <a:t> </a:t>
            </a:r>
            <a:r>
              <a:rPr b="1" lang="en" sz="1800"/>
              <a:t>Preparation</a:t>
            </a:r>
            <a:r>
              <a:rPr b="1" lang="en" sz="1800"/>
              <a:t> Grid </a:t>
            </a:r>
            <a:r>
              <a:rPr lang="en" sz="1800"/>
              <a:t>to understand more about your technical projects. These make great talking points for your interview.</a:t>
            </a:r>
            <a:endParaRPr sz="18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3"/>
          <p:cNvSpPr/>
          <p:nvPr/>
        </p:nvSpPr>
        <p:spPr>
          <a:xfrm>
            <a:off x="398700" y="318894"/>
            <a:ext cx="8346600" cy="45057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342900" rtl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35" name="Google Shape;235;p43"/>
          <p:cNvGrpSpPr/>
          <p:nvPr/>
        </p:nvGrpSpPr>
        <p:grpSpPr>
          <a:xfrm>
            <a:off x="7986504" y="318902"/>
            <a:ext cx="758793" cy="758796"/>
            <a:chOff x="-14515575" y="-4498387"/>
            <a:chExt cx="3960300" cy="3960313"/>
          </a:xfrm>
        </p:grpSpPr>
        <p:sp>
          <p:nvSpPr>
            <p:cNvPr id="236" name="Google Shape;236;p43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37" name="Google Shape;237;p43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8" name="Google Shape;238;p43"/>
          <p:cNvSpPr txBox="1"/>
          <p:nvPr/>
        </p:nvSpPr>
        <p:spPr>
          <a:xfrm>
            <a:off x="682550" y="596550"/>
            <a:ext cx="7394400" cy="83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Helvetica Neue"/>
                <a:ea typeface="Helvetica Neue"/>
                <a:cs typeface="Helvetica Neue"/>
                <a:sym typeface="Helvetica Neue"/>
              </a:rPr>
              <a:t>Career Services Activity </a:t>
            </a:r>
            <a:endParaRPr b="1" sz="24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9" name="Google Shape;239;p43"/>
          <p:cNvSpPr txBox="1"/>
          <p:nvPr/>
        </p:nvSpPr>
        <p:spPr>
          <a:xfrm>
            <a:off x="769200" y="1287025"/>
            <a:ext cx="7605600" cy="32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Ask yourself these questions about the </a:t>
            </a: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hasDouble</a:t>
            </a:r>
            <a:r>
              <a:rPr lang="en" sz="1800">
                <a:latin typeface="Helvetica Neue"/>
                <a:ea typeface="Helvetica Neue"/>
                <a:cs typeface="Helvetica Neue"/>
                <a:sym typeface="Helvetica Neue"/>
              </a:rPr>
              <a:t> exercise. </a:t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What did you enjoy? </a:t>
            </a:r>
            <a:endParaRPr i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List challenges that you faced. </a:t>
            </a:r>
            <a:endParaRPr i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What were some mistakes you made/encountered? </a:t>
            </a:r>
            <a:endParaRPr i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Helvetica Neue"/>
              <a:buChar char="●"/>
            </a:pP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How did you overcome conflict? </a:t>
            </a:r>
            <a:endParaRPr i="1" sz="180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i="1" lang="en" sz="1800">
                <a:latin typeface="Helvetica Neue"/>
                <a:ea typeface="Helvetica Neue"/>
                <a:cs typeface="Helvetica Neue"/>
                <a:sym typeface="Helvetica Neue"/>
              </a:rPr>
              <a:t>What would you do differently?</a:t>
            </a:r>
            <a:r>
              <a:rPr i="1" lang="en" sz="1800"/>
              <a:t> </a:t>
            </a:r>
            <a:endParaRPr i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ero-coding.jpg" id="244" name="Google Shape;244;p44"/>
          <p:cNvPicPr preferRelativeResize="0"/>
          <p:nvPr/>
        </p:nvPicPr>
        <p:blipFill rotWithShape="1">
          <a:blip r:embed="rId3">
            <a:alphaModFix/>
          </a:blip>
          <a:srcRect b="0" l="22729" r="24812" t="0"/>
          <a:stretch/>
        </p:blipFill>
        <p:spPr>
          <a:xfrm>
            <a:off x="4571006" y="0"/>
            <a:ext cx="457228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4"/>
          <p:cNvSpPr/>
          <p:nvPr/>
        </p:nvSpPr>
        <p:spPr>
          <a:xfrm>
            <a:off x="162836" y="167563"/>
            <a:ext cx="8818200" cy="4808400"/>
          </a:xfrm>
          <a:prstGeom prst="rect">
            <a:avLst/>
          </a:prstGeom>
          <a:noFill/>
          <a:ln cap="flat" cmpd="sng" w="25400">
            <a:solidFill>
              <a:srgbClr val="2E91A3"/>
            </a:solidFill>
            <a:prstDash val="solid"/>
            <a:miter lim="400000"/>
            <a:headEnd len="sm" w="sm" type="none"/>
            <a:tailEnd len="sm" w="sm" type="none"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6" name="Google Shape;246;p44"/>
          <p:cNvSpPr/>
          <p:nvPr/>
        </p:nvSpPr>
        <p:spPr>
          <a:xfrm>
            <a:off x="4659679" y="0"/>
            <a:ext cx="4570800" cy="5143500"/>
          </a:xfrm>
          <a:prstGeom prst="rect">
            <a:avLst/>
          </a:prstGeom>
          <a:solidFill>
            <a:srgbClr val="35BCE1">
              <a:alpha val="20000"/>
            </a:srgbClr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Helvetica Neue"/>
              <a:buNone/>
            </a:pPr>
            <a:r>
              <a:t/>
            </a:r>
            <a:endParaRPr b="0" i="0" sz="1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7" name="Google Shape;247;p44"/>
          <p:cNvSpPr txBox="1"/>
          <p:nvPr/>
        </p:nvSpPr>
        <p:spPr>
          <a:xfrm>
            <a:off x="550887" y="1203411"/>
            <a:ext cx="3035700" cy="140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Helvetica Neue"/>
              <a:buNone/>
            </a:pPr>
            <a:r>
              <a:t/>
            </a:r>
            <a:endParaRPr sz="500"/>
          </a:p>
        </p:txBody>
      </p:sp>
      <p:sp>
        <p:nvSpPr>
          <p:cNvPr id="248" name="Google Shape;248;p44"/>
          <p:cNvSpPr txBox="1"/>
          <p:nvPr/>
        </p:nvSpPr>
        <p:spPr>
          <a:xfrm>
            <a:off x="571173" y="3555415"/>
            <a:ext cx="3091500" cy="267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500"/>
          </a:p>
        </p:txBody>
      </p:sp>
      <p:pic>
        <p:nvPicPr>
          <p:cNvPr descr="Image" id="249" name="Google Shape;249;p44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 rot="2700000">
            <a:off x="6608621" y="-605418"/>
            <a:ext cx="4014391" cy="230686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0" name="Google Shape;250;p44"/>
          <p:cNvCxnSpPr/>
          <p:nvPr/>
        </p:nvCxnSpPr>
        <p:spPr>
          <a:xfrm>
            <a:off x="598248" y="1035869"/>
            <a:ext cx="467400" cy="0"/>
          </a:xfrm>
          <a:prstGeom prst="straightConnector1">
            <a:avLst/>
          </a:prstGeom>
          <a:noFill/>
          <a:ln cap="flat" cmpd="sng" w="50800">
            <a:solidFill>
              <a:srgbClr val="38BCDB"/>
            </a:solidFill>
            <a:prstDash val="solid"/>
            <a:miter lim="400000"/>
            <a:headEnd len="sm" w="sm" type="none"/>
            <a:tailEnd len="sm" w="sm" type="none"/>
          </a:ln>
        </p:spPr>
      </p:cxnSp>
      <p:cxnSp>
        <p:nvCxnSpPr>
          <p:cNvPr id="251" name="Google Shape;251;p44"/>
          <p:cNvCxnSpPr/>
          <p:nvPr/>
        </p:nvCxnSpPr>
        <p:spPr>
          <a:xfrm>
            <a:off x="598248" y="3371203"/>
            <a:ext cx="467400" cy="0"/>
          </a:xfrm>
          <a:prstGeom prst="straightConnector1">
            <a:avLst/>
          </a:prstGeom>
          <a:noFill/>
          <a:ln cap="flat" cmpd="sng" w="50800">
            <a:solidFill>
              <a:srgbClr val="38BCDB"/>
            </a:solidFill>
            <a:prstDash val="solid"/>
            <a:miter lim="400000"/>
            <a:headEnd len="sm" w="sm" type="none"/>
            <a:tailEnd len="sm" w="sm" type="none"/>
          </a:ln>
        </p:spPr>
      </p:cxnSp>
      <p:sp>
        <p:nvSpPr>
          <p:cNvPr id="252" name="Google Shape;252;p44"/>
          <p:cNvSpPr txBox="1"/>
          <p:nvPr/>
        </p:nvSpPr>
        <p:spPr>
          <a:xfrm>
            <a:off x="571173" y="3824453"/>
            <a:ext cx="3091500" cy="29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9050" lIns="19050" spcFirstLastPara="1" rIns="19050" wrap="square" tIns="1905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sz="500"/>
          </a:p>
        </p:txBody>
      </p:sp>
      <p:grpSp>
        <p:nvGrpSpPr>
          <p:cNvPr id="253" name="Google Shape;253;p44"/>
          <p:cNvGrpSpPr/>
          <p:nvPr/>
        </p:nvGrpSpPr>
        <p:grpSpPr>
          <a:xfrm>
            <a:off x="8222354" y="167552"/>
            <a:ext cx="758793" cy="758796"/>
            <a:chOff x="-14515575" y="-4498387"/>
            <a:chExt cx="3960300" cy="3960313"/>
          </a:xfrm>
        </p:grpSpPr>
        <p:sp>
          <p:nvSpPr>
            <p:cNvPr id="254" name="Google Shape;254;p44"/>
            <p:cNvSpPr/>
            <p:nvPr/>
          </p:nvSpPr>
          <p:spPr>
            <a:xfrm>
              <a:off x="-14515575" y="-4498387"/>
              <a:ext cx="3960300" cy="3960300"/>
            </a:xfrm>
            <a:prstGeom prst="rect">
              <a:avLst/>
            </a:prstGeom>
            <a:solidFill>
              <a:srgbClr val="FFFFF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34275" lIns="34275" spcFirstLastPara="1" rIns="34275" wrap="square" tIns="3427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pic>
          <p:nvPicPr>
            <p:cNvPr id="255" name="Google Shape;255;p44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-14515575" y="-4498375"/>
              <a:ext cx="3960300" cy="39603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6" name="Google Shape;256;p44"/>
          <p:cNvSpPr txBox="1"/>
          <p:nvPr/>
        </p:nvSpPr>
        <p:spPr>
          <a:xfrm>
            <a:off x="632725" y="1266075"/>
            <a:ext cx="3731100" cy="1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latin typeface="Helvetica Neue"/>
                <a:ea typeface="Helvetica Neue"/>
                <a:cs typeface="Helvetica Neue"/>
                <a:sym typeface="Helvetica Neue"/>
              </a:rPr>
              <a:t>The S.T.A.R Method </a:t>
            </a:r>
            <a:endParaRPr b="1" sz="360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  <mc:AlternateContent>
    <mc:Choice Requires="p14">
      <p:transition spd="slow" p14:dur="1500">
        <p:fade thruBlk="1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2_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